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720" r:id="rId1"/>
  </p:sldMasterIdLst>
  <p:notesMasterIdLst>
    <p:notesMasterId r:id="rId10"/>
  </p:notesMasterIdLst>
  <p:sldIdLst>
    <p:sldId id="256" r:id="rId2"/>
    <p:sldId id="258" r:id="rId3"/>
    <p:sldId id="266" r:id="rId4"/>
    <p:sldId id="265" r:id="rId5"/>
    <p:sldId id="261" r:id="rId6"/>
    <p:sldId id="262" r:id="rId7"/>
    <p:sldId id="263" r:id="rId8"/>
    <p:sldId id="264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CC33"/>
    <a:srgbClr val="50505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189" autoAdjust="0"/>
    <p:restoredTop sz="94653" autoAdjust="0"/>
  </p:normalViewPr>
  <p:slideViewPr>
    <p:cSldViewPr>
      <p:cViewPr>
        <p:scale>
          <a:sx n="100" d="100"/>
          <a:sy n="100" d="100"/>
        </p:scale>
        <p:origin x="-1284" y="-33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5" d="100"/>
          <a:sy n="55" d="100"/>
        </p:scale>
        <p:origin x="-1878" y="-102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AFB105B-155C-4C0E-BE57-39FD4A434F33}" type="datetimeFigureOut">
              <a:rPr lang="en-US" smtClean="0"/>
              <a:pPr/>
              <a:t>3/7/2015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89FC76D-E199-4A44-92A7-069F803E46D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>
              <a:tabLst>
                <a:tab pos="634151" algn="l"/>
                <a:tab pos="1268302" algn="l"/>
                <a:tab pos="1902453" algn="l"/>
                <a:tab pos="2538107" algn="l"/>
              </a:tabLst>
            </a:pPr>
            <a:fld id="{36A18878-649E-4CDE-8549-16EDA85A98D7}" type="slidenum">
              <a:rPr lang="en-US" smtClean="0"/>
              <a:pPr>
                <a:tabLst>
                  <a:tab pos="634151" algn="l"/>
                  <a:tab pos="1268302" algn="l"/>
                  <a:tab pos="1902453" algn="l"/>
                  <a:tab pos="2538107" algn="l"/>
                </a:tabLst>
              </a:pPr>
              <a:t>2</a:t>
            </a:fld>
            <a:endParaRPr lang="en-US" dirty="0" smtClean="0"/>
          </a:p>
        </p:txBody>
      </p:sp>
      <p:sp>
        <p:nvSpPr>
          <p:cNvPr id="12291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1413" y="695325"/>
            <a:ext cx="4573587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1229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6275" y="4343799"/>
            <a:ext cx="5485451" cy="4036632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>
              <a:tabLst>
                <a:tab pos="661988" algn="l"/>
                <a:tab pos="1325563" algn="l"/>
                <a:tab pos="1989138" algn="l"/>
                <a:tab pos="2652713" algn="l"/>
              </a:tabLst>
            </a:pPr>
            <a:fld id="{808A8D97-5DD2-4AB2-A069-C4208B52AAB4}" type="slidenum">
              <a:rPr lang="en-US" smtClean="0"/>
              <a:pPr>
                <a:tabLst>
                  <a:tab pos="661988" algn="l"/>
                  <a:tab pos="1325563" algn="l"/>
                  <a:tab pos="1989138" algn="l"/>
                  <a:tab pos="2652713" algn="l"/>
                </a:tabLst>
              </a:pPr>
              <a:t>4</a:t>
            </a:fld>
            <a:endParaRPr lang="en-US" smtClean="0"/>
          </a:p>
        </p:txBody>
      </p:sp>
      <p:sp>
        <p:nvSpPr>
          <p:cNvPr id="16387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1413" y="695325"/>
            <a:ext cx="4573587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1638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480" y="4343144"/>
            <a:ext cx="5487041" cy="4037516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>
              <a:tabLst>
                <a:tab pos="634151" algn="l"/>
                <a:tab pos="1268302" algn="l"/>
                <a:tab pos="1902453" algn="l"/>
                <a:tab pos="2538107" algn="l"/>
              </a:tabLst>
            </a:pPr>
            <a:fld id="{D4EE21CA-7953-4DE7-A506-FF93AF3DC471}" type="slidenum">
              <a:rPr lang="en-US" smtClean="0"/>
              <a:pPr>
                <a:tabLst>
                  <a:tab pos="634151" algn="l"/>
                  <a:tab pos="1268302" algn="l"/>
                  <a:tab pos="1902453" algn="l"/>
                  <a:tab pos="2538107" algn="l"/>
                </a:tabLst>
              </a:pPr>
              <a:t>5</a:t>
            </a:fld>
            <a:endParaRPr lang="en-US" dirty="0" smtClean="0"/>
          </a:p>
        </p:txBody>
      </p:sp>
      <p:sp>
        <p:nvSpPr>
          <p:cNvPr id="1536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1413" y="695325"/>
            <a:ext cx="4573587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1536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6275" y="4343799"/>
            <a:ext cx="5485451" cy="4036632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>
              <a:tabLst>
                <a:tab pos="634151" algn="l"/>
                <a:tab pos="1268302" algn="l"/>
                <a:tab pos="1902453" algn="l"/>
                <a:tab pos="2538107" algn="l"/>
              </a:tabLst>
            </a:pPr>
            <a:fld id="{FA2F0AA7-94C2-4F0A-858F-C639413BDE28}" type="slidenum">
              <a:rPr lang="en-US" smtClean="0"/>
              <a:pPr>
                <a:tabLst>
                  <a:tab pos="634151" algn="l"/>
                  <a:tab pos="1268302" algn="l"/>
                  <a:tab pos="1902453" algn="l"/>
                  <a:tab pos="2538107" algn="l"/>
                </a:tabLst>
              </a:pPr>
              <a:t>6</a:t>
            </a:fld>
            <a:endParaRPr lang="en-US" dirty="0" smtClean="0"/>
          </a:p>
        </p:txBody>
      </p:sp>
      <p:sp>
        <p:nvSpPr>
          <p:cNvPr id="16387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1413" y="695325"/>
            <a:ext cx="4573587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1638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6275" y="4343799"/>
            <a:ext cx="5485451" cy="4036632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>
              <a:tabLst>
                <a:tab pos="634151" algn="l"/>
                <a:tab pos="1268302" algn="l"/>
                <a:tab pos="1902453" algn="l"/>
                <a:tab pos="2538107" algn="l"/>
              </a:tabLst>
            </a:pPr>
            <a:fld id="{A0A1F576-B8A1-4B56-BD8E-820D6A48245B}" type="slidenum">
              <a:rPr lang="en-US" smtClean="0"/>
              <a:pPr>
                <a:tabLst>
                  <a:tab pos="634151" algn="l"/>
                  <a:tab pos="1268302" algn="l"/>
                  <a:tab pos="1902453" algn="l"/>
                  <a:tab pos="2538107" algn="l"/>
                </a:tabLst>
              </a:pPr>
              <a:t>7</a:t>
            </a:fld>
            <a:endParaRPr lang="en-US" dirty="0" smtClean="0"/>
          </a:p>
        </p:txBody>
      </p:sp>
      <p:sp>
        <p:nvSpPr>
          <p:cNvPr id="17411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1413" y="695325"/>
            <a:ext cx="4573587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1741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6275" y="4343799"/>
            <a:ext cx="5485451" cy="4036632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>
              <a:tabLst>
                <a:tab pos="632649" algn="l"/>
                <a:tab pos="1266800" algn="l"/>
                <a:tab pos="1900951" algn="l"/>
                <a:tab pos="2536604" algn="l"/>
              </a:tabLst>
            </a:pPr>
            <a:fld id="{624CDDDA-7E3A-46CB-BCDA-C99D157CD99C}" type="slidenum">
              <a:rPr lang="en-US" smtClean="0"/>
              <a:pPr>
                <a:tabLst>
                  <a:tab pos="632649" algn="l"/>
                  <a:tab pos="1266800" algn="l"/>
                  <a:tab pos="1900951" algn="l"/>
                  <a:tab pos="2536604" algn="l"/>
                </a:tabLst>
              </a:pPr>
              <a:t>8</a:t>
            </a:fld>
            <a:endParaRPr lang="en-US" dirty="0" smtClean="0"/>
          </a:p>
        </p:txBody>
      </p:sp>
      <p:sp>
        <p:nvSpPr>
          <p:cNvPr id="18435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1413" y="695325"/>
            <a:ext cx="4573587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1843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6275" y="4343798"/>
            <a:ext cx="5485451" cy="4114872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268760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400" b="1" strike="noStrike">
                <a:solidFill>
                  <a:schemeClr val="tx2"/>
                </a:solidFill>
                <a:effectLst/>
              </a:defRPr>
            </a:lvl1pPr>
            <a:extLst/>
          </a:lstStyle>
          <a:p>
            <a:r>
              <a:rPr kumimoji="0" lang="en-US" dirty="0" smtClean="0"/>
              <a:t>Click to edit Master title style</a:t>
            </a:r>
            <a:endParaRPr kumimoji="0" lang="en-US" dirty="0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127766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dirty="0" smtClean="0"/>
              <a:t>Click to edit Master subtitle style</a:t>
            </a:r>
            <a:endParaRPr kumimoji="0" lang="en-US" dirty="0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DD76128E-75EB-4890-9F69-29231405794A}" type="datetimeFigureOut">
              <a:rPr lang="en-US" smtClean="0"/>
              <a:pPr/>
              <a:t>3/7/2015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>
          <a:xfrm>
            <a:off x="5436096" y="6381328"/>
            <a:ext cx="3214777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17E410B5-5854-4784-9414-F4770072D005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3" name="Picture 12" descr="footer_eka_page_first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0" y="5024482"/>
            <a:ext cx="9144000" cy="1833518"/>
          </a:xfrm>
          <a:prstGeom prst="rect">
            <a:avLst/>
          </a:prstGeom>
        </p:spPr>
      </p:pic>
      <p:cxnSp>
        <p:nvCxnSpPr>
          <p:cNvPr id="14" name="Straight Connector 13"/>
          <p:cNvCxnSpPr/>
          <p:nvPr userDrawn="1"/>
        </p:nvCxnSpPr>
        <p:spPr>
          <a:xfrm flipH="1">
            <a:off x="683568" y="3068960"/>
            <a:ext cx="8460432" cy="0"/>
          </a:xfrm>
          <a:prstGeom prst="line">
            <a:avLst/>
          </a:prstGeom>
          <a:ln w="12700">
            <a:solidFill>
              <a:srgbClr val="50505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7E410B5-5854-4784-9414-F4770072D00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pic>
        <p:nvPicPr>
          <p:cNvPr id="8" name="Picture 7" descr="footer_eka_page_second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0" y="5913118"/>
            <a:ext cx="7427991" cy="944882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7E410B5-5854-4784-9414-F4770072D005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0" name="Picture 9" descr="footer_eka_page_second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0" y="5913118"/>
            <a:ext cx="7427991" cy="944882"/>
          </a:xfrm>
          <a:prstGeom prst="rect">
            <a:avLst/>
          </a:prstGeom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7E410B5-5854-4784-9414-F4770072D005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5" name="Picture 4" descr="footer_eka_page_second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0" y="5913118"/>
            <a:ext cx="7427991" cy="944882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rgbClr val="66CC33"/>
                </a:solidFill>
                <a:effectLst/>
              </a:defRPr>
            </a:lvl1pPr>
            <a:extLst/>
          </a:lstStyle>
          <a:p>
            <a:r>
              <a:rPr kumimoji="0" lang="en-US" dirty="0" smtClean="0"/>
              <a:t>Click to edit Master title style</a:t>
            </a:r>
            <a:endParaRPr kumimoji="0"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dirty="0" smtClean="0"/>
              <a:t>Click to edit Master text styles</a:t>
            </a:r>
          </a:p>
          <a:p>
            <a:pPr lvl="1" eaLnBrk="1" latinLnBrk="0" hangingPunct="1"/>
            <a:r>
              <a:rPr lang="en-US" dirty="0" smtClean="0"/>
              <a:t>Second level</a:t>
            </a:r>
          </a:p>
          <a:p>
            <a:pPr lvl="2" eaLnBrk="1" latinLnBrk="0" hangingPunct="1"/>
            <a:r>
              <a:rPr lang="en-US" dirty="0" smtClean="0"/>
              <a:t>Third level</a:t>
            </a:r>
          </a:p>
          <a:p>
            <a:pPr lvl="3" eaLnBrk="1" latinLnBrk="0" hangingPunct="1"/>
            <a:r>
              <a:rPr lang="en-US" dirty="0" smtClean="0"/>
              <a:t>Fourth level</a:t>
            </a:r>
          </a:p>
          <a:p>
            <a:pPr lvl="4" eaLnBrk="1" latinLnBrk="0" hangingPunct="1"/>
            <a:r>
              <a:rPr lang="en-US" dirty="0" smtClean="0"/>
              <a:t>Fifth level</a:t>
            </a:r>
            <a:endParaRPr kumimoji="0"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7E410B5-5854-4784-9414-F4770072D005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8" name="Picture 7" descr="footer_eka_page_second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0" y="5913118"/>
            <a:ext cx="7427991" cy="944882"/>
          </a:xfrm>
          <a:prstGeom prst="rect">
            <a:avLst/>
          </a:prstGeom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6481" y="273629"/>
            <a:ext cx="8226720" cy="1143480"/>
          </a:xfrm>
        </p:spPr>
        <p:txBody>
          <a:bodyPr lIns="82945" tIns="41473" rIns="82945" bIns="41473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idx="10"/>
          </p:nvPr>
        </p:nvSpPr>
        <p:spPr>
          <a:xfrm>
            <a:off x="555840" y="5953585"/>
            <a:ext cx="2128320" cy="470930"/>
          </a:xfrm>
          <a:prstGeom prst="rect">
            <a:avLst/>
          </a:prstGeom>
          <a:ln/>
        </p:spPr>
        <p:txBody>
          <a:bodyPr lIns="82945" tIns="41473" rIns="82945" bIns="41473"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idx="11"/>
          </p:nvPr>
        </p:nvSpPr>
        <p:spPr>
          <a:xfrm>
            <a:off x="3225600" y="5953585"/>
            <a:ext cx="2897280" cy="470930"/>
          </a:xfrm>
          <a:prstGeom prst="rect">
            <a:avLst/>
          </a:prstGeom>
          <a:ln/>
        </p:spPr>
        <p:txBody>
          <a:bodyPr lIns="82945" tIns="41473" rIns="82945" bIns="41473"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 lIns="82945" tIns="41473" rIns="82945" bIns="41473"/>
          <a:lstStyle>
            <a:lvl1pPr>
              <a:defRPr/>
            </a:lvl1pPr>
          </a:lstStyle>
          <a:p>
            <a:pPr>
              <a:defRPr/>
            </a:pPr>
            <a:fld id="{DB8A657A-B8D4-4CE0-8F49-AEF61999147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" name="Picture 26" descr="footer_eka_page_second.png"/>
          <p:cNvPicPr>
            <a:picLocks noChangeAspect="1"/>
          </p:cNvPicPr>
          <p:nvPr userDrawn="1"/>
        </p:nvPicPr>
        <p:blipFill>
          <a:blip r:embed="rId8" cstate="print"/>
          <a:stretch>
            <a:fillRect/>
          </a:stretch>
        </p:blipFill>
        <p:spPr>
          <a:xfrm>
            <a:off x="0" y="5913118"/>
            <a:ext cx="7427991" cy="944882"/>
          </a:xfrm>
          <a:prstGeom prst="rect">
            <a:avLst/>
          </a:prstGeom>
        </p:spPr>
      </p:pic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dirty="0" smtClean="0"/>
              <a:t>Click to edit Master title style</a:t>
            </a:r>
            <a:endParaRPr kumimoji="0" lang="en-US" dirty="0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dirty="0" smtClean="0"/>
              <a:t>Click to edit Master text styles</a:t>
            </a:r>
          </a:p>
          <a:p>
            <a:pPr lvl="1" eaLnBrk="1" latinLnBrk="0" hangingPunct="1"/>
            <a:r>
              <a:rPr kumimoji="0" lang="en-US" dirty="0" smtClean="0"/>
              <a:t>Second level</a:t>
            </a:r>
          </a:p>
          <a:p>
            <a:pPr lvl="2" eaLnBrk="1" latinLnBrk="0" hangingPunct="1"/>
            <a:r>
              <a:rPr kumimoji="0" lang="en-US" dirty="0" smtClean="0"/>
              <a:t>Third level</a:t>
            </a:r>
          </a:p>
          <a:p>
            <a:pPr lvl="3" eaLnBrk="1" latinLnBrk="0" hangingPunct="1"/>
            <a:r>
              <a:rPr kumimoji="0" lang="en-US" dirty="0" smtClean="0"/>
              <a:t>Fourth level</a:t>
            </a:r>
          </a:p>
          <a:p>
            <a:pPr lvl="4" eaLnBrk="1" latinLnBrk="0" hangingPunct="1"/>
            <a:r>
              <a:rPr kumimoji="0" lang="en-US" dirty="0" smtClean="0"/>
              <a:t>Fifth level</a:t>
            </a:r>
            <a:endParaRPr kumimoji="0" lang="en-US" dirty="0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rgbClr val="505050"/>
                </a:solidFill>
                <a:latin typeface="Myriad Pro" pitchFamily="34" charset="0"/>
              </a:defRPr>
            </a:lvl1pPr>
            <a:extLst/>
          </a:lstStyle>
          <a:p>
            <a:fld id="{17E410B5-5854-4784-9414-F4770072D00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6" name="Straight Connector 15"/>
          <p:cNvCxnSpPr/>
          <p:nvPr userDrawn="1"/>
        </p:nvCxnSpPr>
        <p:spPr>
          <a:xfrm flipH="1">
            <a:off x="539552" y="1268760"/>
            <a:ext cx="8604448" cy="0"/>
          </a:xfrm>
          <a:prstGeom prst="line">
            <a:avLst/>
          </a:prstGeom>
          <a:ln w="12700">
            <a:solidFill>
              <a:srgbClr val="50505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5" r:id="rId3"/>
    <p:sldLayoutId id="2147483727" r:id="rId4"/>
    <p:sldLayoutId id="2147483728" r:id="rId5"/>
    <p:sldLayoutId id="2147483729" r:id="rId6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rgbClr val="505050"/>
          </a:solidFill>
          <a:effectLst/>
          <a:latin typeface="Myriad Pro" pitchFamily="34" charset="0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rgbClr val="33CCCC"/>
        </a:buClr>
        <a:buSzPct val="68000"/>
        <a:buFont typeface="Wingdings" pitchFamily="2" charset="2"/>
        <a:buChar char="§"/>
        <a:defRPr kumimoji="0" sz="2700" kern="1200">
          <a:solidFill>
            <a:srgbClr val="505050"/>
          </a:solidFill>
          <a:latin typeface="Myriad Pro" pitchFamily="34" charset="0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rgbClr val="66CC33"/>
        </a:buClr>
        <a:buFont typeface="Arial" pitchFamily="34" charset="0"/>
        <a:buChar char="•"/>
        <a:defRPr kumimoji="0" sz="2300" kern="1200">
          <a:solidFill>
            <a:srgbClr val="505050"/>
          </a:solidFill>
          <a:latin typeface="Myriad Pro" pitchFamily="34" charset="0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rgbClr val="6699CC"/>
        </a:buClr>
        <a:buSzPct val="100000"/>
        <a:buFont typeface="Wingdings 2"/>
        <a:buChar char=""/>
        <a:defRPr kumimoji="0" sz="2100" kern="1200">
          <a:solidFill>
            <a:srgbClr val="505050"/>
          </a:solidFill>
          <a:latin typeface="Myriad Pro" pitchFamily="34" charset="0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bg1">
            <a:lumMod val="50000"/>
          </a:schemeClr>
        </a:buClr>
        <a:buFont typeface="Wingdings 2"/>
        <a:buChar char=""/>
        <a:defRPr kumimoji="0" sz="1900" kern="1200">
          <a:solidFill>
            <a:srgbClr val="505050"/>
          </a:solidFill>
          <a:latin typeface="Myriad Pro" pitchFamily="34" charset="0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bg1">
            <a:lumMod val="50000"/>
          </a:schemeClr>
        </a:buClr>
        <a:buFont typeface="Wingdings 2"/>
        <a:buChar char=""/>
        <a:defRPr kumimoji="0" sz="1800" kern="1200">
          <a:solidFill>
            <a:srgbClr val="505050"/>
          </a:solidFill>
          <a:latin typeface="Myriad Pro" pitchFamily="34" charset="0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ka.edu.lv/content.php?parent=148&amp;lng=lva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476672"/>
            <a:ext cx="7772400" cy="2621849"/>
          </a:xfrm>
        </p:spPr>
        <p:txBody>
          <a:bodyPr>
            <a:normAutofit fontScale="90000"/>
          </a:bodyPr>
          <a:lstStyle/>
          <a:p>
            <a:pPr algn="ctr"/>
            <a:r>
              <a:rPr lang="lv-LV" sz="3600" dirty="0" smtClean="0">
                <a:solidFill>
                  <a:srgbClr val="000080"/>
                </a:solidFill>
                <a:latin typeface="Times-Bold" charset="0"/>
              </a:rPr>
              <a:t/>
            </a:r>
            <a:br>
              <a:rPr lang="lv-LV" sz="3600" dirty="0" smtClean="0">
                <a:solidFill>
                  <a:srgbClr val="000080"/>
                </a:solidFill>
                <a:latin typeface="Times-Bold" charset="0"/>
              </a:rPr>
            </a:b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lv-LV" sz="4800" dirty="0" smtClean="0">
                <a:solidFill>
                  <a:srgbClr val="000080"/>
                </a:solidFill>
                <a:latin typeface="Times-Bold" charset="0"/>
              </a:rPr>
              <a:t>PAMATPRAKSE</a:t>
            </a:r>
            <a:r>
              <a:rPr lang="lv-LV" dirty="0" smtClean="0">
                <a:solidFill>
                  <a:srgbClr val="000080"/>
                </a:solidFill>
                <a:latin typeface="Times-Bold" charset="0"/>
              </a:rPr>
              <a:t/>
            </a:r>
            <a:br>
              <a:rPr lang="lv-LV" dirty="0" smtClean="0">
                <a:solidFill>
                  <a:srgbClr val="000080"/>
                </a:solidFill>
                <a:latin typeface="Times-Bold" charset="0"/>
              </a:rPr>
            </a:br>
            <a:r>
              <a:rPr lang="lv-LV" dirty="0" smtClean="0">
                <a:solidFill>
                  <a:srgbClr val="000080"/>
                </a:solidFill>
                <a:latin typeface="Times-Bold" charset="0"/>
              </a:rPr>
              <a:t/>
            </a:r>
            <a:br>
              <a:rPr lang="lv-LV" dirty="0" smtClean="0">
                <a:solidFill>
                  <a:srgbClr val="000080"/>
                </a:solidFill>
                <a:latin typeface="Times-Bold" charset="0"/>
              </a:rPr>
            </a:br>
            <a:r>
              <a:rPr lang="lv-LV" dirty="0" smtClean="0">
                <a:solidFill>
                  <a:srgbClr val="000080"/>
                </a:solidFill>
                <a:latin typeface="Times-Bold" charset="0"/>
              </a:rPr>
              <a:t>Projektu vadība</a:t>
            </a:r>
            <a:endParaRPr lang="en-US" dirty="0" smtClean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32500" lnSpcReduction="20000"/>
          </a:bodyPr>
          <a:lstStyle/>
          <a:p>
            <a:pPr algn="ctr"/>
            <a:r>
              <a:rPr lang="lv-LV" sz="4200" dirty="0" smtClean="0">
                <a:solidFill>
                  <a:srgbClr val="000080"/>
                </a:solidFill>
                <a:latin typeface="Times-Bold" charset="0"/>
              </a:rPr>
              <a:t/>
            </a:r>
            <a:br>
              <a:rPr lang="lv-LV" sz="4200" dirty="0" smtClean="0">
                <a:solidFill>
                  <a:srgbClr val="000080"/>
                </a:solidFill>
                <a:latin typeface="Times-Bold" charset="0"/>
              </a:rPr>
            </a:br>
            <a:r>
              <a:rPr lang="lv-LV" sz="4200" dirty="0" smtClean="0">
                <a:solidFill>
                  <a:srgbClr val="000080"/>
                </a:solidFill>
                <a:latin typeface="Times-Bold" charset="0"/>
              </a:rPr>
              <a:t/>
            </a:r>
            <a:br>
              <a:rPr lang="lv-LV" sz="4200" dirty="0" smtClean="0">
                <a:solidFill>
                  <a:srgbClr val="000080"/>
                </a:solidFill>
                <a:latin typeface="Times-Bold" charset="0"/>
              </a:rPr>
            </a:br>
            <a:r>
              <a:rPr lang="lv-LV" sz="4200" b="1" dirty="0" smtClean="0">
                <a:solidFill>
                  <a:srgbClr val="000080"/>
                </a:solidFill>
                <a:latin typeface="Times-Bold" charset="0"/>
              </a:rPr>
              <a:t>Prakses vadītāja: </a:t>
            </a:r>
          </a:p>
          <a:p>
            <a:pPr algn="ctr"/>
            <a:r>
              <a:rPr lang="lv-LV" sz="4200" b="1" dirty="0" smtClean="0"/>
              <a:t>MBA, </a:t>
            </a:r>
            <a:r>
              <a:rPr lang="lv-LV" sz="4200" b="1" dirty="0" err="1" smtClean="0"/>
              <a:t>vieslektore</a:t>
            </a:r>
            <a:r>
              <a:rPr lang="lv-LV" sz="4200" b="1" dirty="0" smtClean="0"/>
              <a:t> Jeļena Budanceva</a:t>
            </a:r>
            <a:br>
              <a:rPr lang="lv-LV" sz="4200" b="1" dirty="0" smtClean="0"/>
            </a:br>
            <a:r>
              <a:rPr lang="lv-LV" sz="2400" b="1" dirty="0" smtClean="0"/>
              <a:t/>
            </a:r>
            <a:br>
              <a:rPr lang="lv-LV" sz="2400" b="1" dirty="0" smtClean="0"/>
            </a:br>
            <a:r>
              <a:rPr lang="lv-LV" sz="3600" b="1" dirty="0" err="1" smtClean="0"/>
              <a:t>budanceva@gmail.com</a:t>
            </a:r>
            <a:r>
              <a:rPr lang="lv-LV" sz="3600" b="1" dirty="0" smtClean="0"/>
              <a:t> </a:t>
            </a:r>
            <a:endParaRPr lang="en-US" sz="36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1"/>
          <p:cNvSpPr>
            <a:spLocks noGrp="1" noChangeArrowheads="1"/>
          </p:cNvSpPr>
          <p:nvPr>
            <p:ph type="title"/>
          </p:nvPr>
        </p:nvSpPr>
        <p:spPr>
          <a:xfrm>
            <a:off x="489600" y="509814"/>
            <a:ext cx="8228160" cy="1062832"/>
          </a:xfrm>
        </p:spPr>
        <p:txBody>
          <a:bodyPr lIns="82945" tIns="11429" rIns="82945" bIns="41473"/>
          <a:lstStyle/>
          <a:p>
            <a:pPr>
              <a:lnSpc>
                <a:spcPct val="95000"/>
              </a:lnSpc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lv-LV" sz="2500" dirty="0" smtClean="0">
                <a:latin typeface="Arial" pitchFamily="34" charset="0"/>
                <a:cs typeface="Arial" pitchFamily="34" charset="0"/>
              </a:rPr>
              <a:t>PRAKSES MĒRĶIS, TĒMA, VIETA</a:t>
            </a:r>
            <a:endParaRPr lang="en-US" sz="25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075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53760" y="1795869"/>
            <a:ext cx="8032320" cy="4311813"/>
          </a:xfrm>
        </p:spPr>
        <p:txBody>
          <a:bodyPr lIns="82945" tIns="41473" rIns="82945" bIns="41473">
            <a:normAutofit/>
          </a:bodyPr>
          <a:lstStyle/>
          <a:p>
            <a:pPr>
              <a:buFont typeface="Arial" charset="0"/>
              <a:buChar char="•"/>
            </a:pPr>
            <a:r>
              <a:rPr lang="lv-LV" sz="2400" b="1" dirty="0" smtClean="0">
                <a:solidFill>
                  <a:schemeClr val="tx1"/>
                </a:solidFill>
              </a:rPr>
              <a:t>MĒRĶIS:</a:t>
            </a:r>
            <a:r>
              <a:rPr lang="lv-LV" sz="2400" dirty="0" smtClean="0">
                <a:solidFill>
                  <a:schemeClr val="tx1"/>
                </a:solidFill>
              </a:rPr>
              <a:t> </a:t>
            </a:r>
            <a:r>
              <a:rPr lang="lv-LV" sz="2400" dirty="0" smtClean="0"/>
              <a:t>teorētisko zināšanu nostiprināšana un attīstība, patstāvīga profesionālā darba prasmju un iemaņu veidošana projekta izstrādē</a:t>
            </a:r>
          </a:p>
          <a:p>
            <a:pPr>
              <a:buNone/>
            </a:pPr>
            <a:endParaRPr lang="lv-LV" sz="2400" dirty="0" smtClean="0"/>
          </a:p>
          <a:p>
            <a:pPr>
              <a:buFont typeface="Arial" charset="0"/>
              <a:buChar char="•"/>
            </a:pPr>
            <a:r>
              <a:rPr lang="lv-LV" sz="2400" b="1" dirty="0" smtClean="0">
                <a:solidFill>
                  <a:schemeClr val="tx1"/>
                </a:solidFill>
              </a:rPr>
              <a:t>TĒMA:</a:t>
            </a:r>
            <a:r>
              <a:rPr lang="lv-LV" sz="2400" dirty="0" smtClean="0">
                <a:solidFill>
                  <a:schemeClr val="tx1"/>
                </a:solidFill>
              </a:rPr>
              <a:t> </a:t>
            </a:r>
            <a:r>
              <a:rPr lang="lv-LV" sz="2400" dirty="0" smtClean="0"/>
              <a:t>projekta izstrāde</a:t>
            </a:r>
          </a:p>
          <a:p>
            <a:pPr>
              <a:buNone/>
            </a:pPr>
            <a:endParaRPr lang="lv-LV" sz="2400" dirty="0" smtClean="0"/>
          </a:p>
          <a:p>
            <a:pPr>
              <a:buFont typeface="Arial" charset="0"/>
              <a:buChar char="•"/>
            </a:pPr>
            <a:r>
              <a:rPr lang="lv-LV" sz="2400" b="1" dirty="0" smtClean="0">
                <a:solidFill>
                  <a:schemeClr val="tx1"/>
                </a:solidFill>
              </a:rPr>
              <a:t>PRAKSES VIETA: </a:t>
            </a:r>
            <a:r>
              <a:rPr lang="lv-LV" sz="2400" dirty="0" smtClean="0"/>
              <a:t>valsts, pašvaldības, privātā vai nevalstiska kultūras organizācija</a:t>
            </a:r>
          </a:p>
        </p:txBody>
      </p:sp>
      <p:sp>
        <p:nvSpPr>
          <p:cNvPr id="3076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 lIns="82945" tIns="41473" rIns="82945" bIns="41473"/>
          <a:lstStyle/>
          <a:p>
            <a:fld id="{1761F381-F510-4509-9917-E6EA1AF3D526}" type="slidenum">
              <a:rPr lang="en-US" smtClean="0"/>
              <a:pPr/>
              <a:t>2</a:t>
            </a:fld>
            <a:endParaRPr lang="en-US" smtClean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Arial" charset="0"/>
              <a:buChar char="•"/>
            </a:pPr>
            <a:r>
              <a:rPr lang="lv-LV" sz="2000" dirty="0" smtClean="0">
                <a:solidFill>
                  <a:schemeClr val="tx1"/>
                </a:solidFill>
              </a:rPr>
              <a:t>Izpētīt kultūras un/vai pasākuma projekta izstrādāšanas pamatprincipus un gaitu kultūras organizācijā </a:t>
            </a:r>
          </a:p>
          <a:p>
            <a:pPr>
              <a:buFont typeface="Arial" charset="0"/>
              <a:buChar char="•"/>
            </a:pPr>
            <a:r>
              <a:rPr lang="lv-LV" sz="2000" dirty="0" smtClean="0">
                <a:solidFill>
                  <a:schemeClr val="tx1"/>
                </a:solidFill>
              </a:rPr>
              <a:t>IZSTRĀDĀT PROJEKTU</a:t>
            </a:r>
          </a:p>
          <a:p>
            <a:pPr lvl="1"/>
            <a:r>
              <a:rPr lang="lv-LV" sz="2000" dirty="0" smtClean="0"/>
              <a:t>Īss prakses organizācijas apraksts</a:t>
            </a:r>
            <a:endParaRPr lang="en-US" sz="2000" dirty="0" smtClean="0"/>
          </a:p>
          <a:p>
            <a:pPr lvl="1"/>
            <a:r>
              <a:rPr lang="lv-LV" sz="2000" dirty="0" smtClean="0"/>
              <a:t>Problēmas izpēte jeb projekta nepieciešamības pamatojums</a:t>
            </a:r>
            <a:endParaRPr lang="en-US" sz="2000" dirty="0" smtClean="0"/>
          </a:p>
          <a:p>
            <a:pPr lvl="1"/>
            <a:r>
              <a:rPr lang="lv-LV" sz="2000" dirty="0" smtClean="0"/>
              <a:t>Projekta apraksts</a:t>
            </a:r>
            <a:endParaRPr lang="en-US" sz="2000" dirty="0" smtClean="0"/>
          </a:p>
          <a:p>
            <a:pPr lvl="1"/>
            <a:r>
              <a:rPr lang="lv-LV" sz="2000" dirty="0" smtClean="0"/>
              <a:t>Projekta SVID analīze</a:t>
            </a:r>
            <a:endParaRPr lang="en-US" sz="2000" dirty="0" smtClean="0"/>
          </a:p>
          <a:p>
            <a:pPr lvl="1"/>
            <a:r>
              <a:rPr lang="lv-LV" sz="2000" dirty="0" smtClean="0"/>
              <a:t>Risku analīze</a:t>
            </a:r>
            <a:endParaRPr lang="en-US" sz="2000" dirty="0" smtClean="0"/>
          </a:p>
          <a:p>
            <a:pPr lvl="1"/>
            <a:r>
              <a:rPr lang="lv-LV" sz="2000" dirty="0" smtClean="0"/>
              <a:t>Projekta struktūrplāns</a:t>
            </a:r>
            <a:endParaRPr lang="en-US" sz="2000" dirty="0" smtClean="0"/>
          </a:p>
          <a:p>
            <a:pPr lvl="1"/>
            <a:r>
              <a:rPr lang="lv-LV" sz="2000" dirty="0" smtClean="0"/>
              <a:t>Visa projekta laika grafiks</a:t>
            </a:r>
            <a:endParaRPr lang="en-US" sz="2000" dirty="0" smtClean="0"/>
          </a:p>
          <a:p>
            <a:pPr lvl="1"/>
            <a:r>
              <a:rPr lang="lv-LV" sz="2000" dirty="0" smtClean="0"/>
              <a:t>Projekta budžets</a:t>
            </a:r>
            <a:endParaRPr lang="en-US" sz="2000" dirty="0" smtClean="0"/>
          </a:p>
          <a:p>
            <a:pPr lvl="1"/>
            <a:r>
              <a:rPr lang="lv-LV" sz="2000" dirty="0" smtClean="0"/>
              <a:t>Projekta komandas veidošana</a:t>
            </a:r>
            <a:endParaRPr lang="en-US" sz="2000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lv-LV" sz="2400" dirty="0" smtClean="0">
                <a:latin typeface="Times-Bold" charset="0"/>
              </a:rPr>
              <a:t>PRAKSES UZDEVUMI</a:t>
            </a:r>
            <a:endParaRPr lang="lv-LV" sz="2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"/>
          <p:cNvSpPr>
            <a:spLocks noGrp="1" noChangeArrowheads="1"/>
          </p:cNvSpPr>
          <p:nvPr>
            <p:ph type="title"/>
          </p:nvPr>
        </p:nvSpPr>
        <p:spPr>
          <a:xfrm>
            <a:off x="424801" y="253467"/>
            <a:ext cx="8228160" cy="1062832"/>
          </a:xfrm>
        </p:spPr>
        <p:txBody>
          <a:bodyPr lIns="82945" tIns="11429" rIns="82945" bIns="41473"/>
          <a:lstStyle/>
          <a:p>
            <a:pPr>
              <a:lnSpc>
                <a:spcPct val="95000"/>
              </a:lnSpc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lv-LV" sz="2500" dirty="0" smtClean="0">
                <a:latin typeface="Arial" pitchFamily="34" charset="0"/>
                <a:cs typeface="Arial" pitchFamily="34" charset="0"/>
              </a:rPr>
              <a:t>NOFORMĒJUMS</a:t>
            </a:r>
            <a:endParaRPr lang="en-US" sz="25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123" name="Rectangle 3"/>
          <p:cNvSpPr>
            <a:spLocks noChangeArrowheads="1"/>
          </p:cNvSpPr>
          <p:nvPr/>
        </p:nvSpPr>
        <p:spPr bwMode="auto">
          <a:xfrm>
            <a:off x="611560" y="1160763"/>
            <a:ext cx="8172440" cy="13764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945" tIns="41473" rIns="82945" bIns="41473">
            <a:spAutoFit/>
          </a:bodyPr>
          <a:lstStyle/>
          <a:p>
            <a:r>
              <a:rPr lang="lv-LV" sz="2200" b="1" dirty="0" smtClean="0">
                <a:latin typeface="Arial" pitchFamily="34" charset="0"/>
                <a:cs typeface="Arial" pitchFamily="34" charset="0"/>
              </a:rPr>
              <a:t>P</a:t>
            </a:r>
            <a:r>
              <a:rPr lang="lv-LV" sz="2000" b="1" dirty="0" smtClean="0">
                <a:latin typeface="Arial" pitchFamily="34" charset="0"/>
                <a:cs typeface="Arial" pitchFamily="34" charset="0"/>
              </a:rPr>
              <a:t>rakses atskaites </a:t>
            </a:r>
            <a:r>
              <a:rPr lang="lv-LV" sz="2000" dirty="0" smtClean="0">
                <a:latin typeface="Arial" pitchFamily="34" charset="0"/>
                <a:cs typeface="Arial" pitchFamily="34" charset="0"/>
              </a:rPr>
              <a:t>tehniskais </a:t>
            </a:r>
            <a:r>
              <a:rPr lang="lv-LV" sz="2000" dirty="0">
                <a:latin typeface="Arial" pitchFamily="34" charset="0"/>
                <a:cs typeface="Arial" pitchFamily="34" charset="0"/>
              </a:rPr>
              <a:t>noformējums jāveido saskaņā ar EKA studiju darbu, kvalifikācijas darbu, bakalaura un maģistra darbu izstrādāšanas metodiskajiem norādījumiem: </a:t>
            </a:r>
            <a:r>
              <a:rPr lang="lv-LV" sz="2000" dirty="0">
                <a:hlinkClick r:id="rId3"/>
              </a:rPr>
              <a:t>http://www.eka.edu.lv/content.php?parent=148&amp;lng=lva</a:t>
            </a:r>
            <a:r>
              <a:rPr lang="lv-LV" sz="2200" dirty="0"/>
              <a:t> </a:t>
            </a:r>
            <a:endParaRPr lang="en-US" sz="2200" dirty="0"/>
          </a:p>
        </p:txBody>
      </p:sp>
      <p:pic>
        <p:nvPicPr>
          <p:cNvPr id="5124" name="Picture 4"/>
          <p:cNvPicPr>
            <a:picLocks noChangeAspect="1" noChangeArrowheads="1"/>
          </p:cNvPicPr>
          <p:nvPr/>
        </p:nvPicPr>
        <p:blipFill>
          <a:blip r:embed="rId4" cstate="print"/>
          <a:srcRect l="20589" t="8672" r="20538" b="16473"/>
          <a:stretch>
            <a:fillRect/>
          </a:stretch>
        </p:blipFill>
        <p:spPr bwMode="auto">
          <a:xfrm>
            <a:off x="1403648" y="2348880"/>
            <a:ext cx="6269760" cy="41807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1"/>
          <p:cNvSpPr>
            <a:spLocks noGrp="1" noChangeArrowheads="1"/>
          </p:cNvSpPr>
          <p:nvPr>
            <p:ph type="title"/>
          </p:nvPr>
        </p:nvSpPr>
        <p:spPr>
          <a:xfrm>
            <a:off x="489600" y="509814"/>
            <a:ext cx="8228160" cy="1062832"/>
          </a:xfrm>
        </p:spPr>
        <p:txBody>
          <a:bodyPr lIns="82945" tIns="11429" rIns="82945" bIns="41473"/>
          <a:lstStyle/>
          <a:p>
            <a:pPr>
              <a:lnSpc>
                <a:spcPct val="95000"/>
              </a:lnSpc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lv-LV" sz="2500" dirty="0" smtClean="0">
                <a:latin typeface="Arial" pitchFamily="34" charset="0"/>
                <a:cs typeface="Arial" pitchFamily="34" charset="0"/>
              </a:rPr>
              <a:t>PRAKSES PĀRSKATA SATURS, APJOMS</a:t>
            </a:r>
            <a:endParaRPr lang="en-US" sz="25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12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53761" y="1245731"/>
            <a:ext cx="8195040" cy="3673825"/>
          </a:xfrm>
        </p:spPr>
        <p:txBody>
          <a:bodyPr lIns="82945" tIns="41473" rIns="82945" bIns="41473">
            <a:normAutofit lnSpcReduction="10000"/>
          </a:bodyPr>
          <a:lstStyle/>
          <a:p>
            <a:pPr lvl="0"/>
            <a:r>
              <a:rPr lang="lv-LV" sz="1800" dirty="0" smtClean="0"/>
              <a:t>Prakses atskaites titullapa </a:t>
            </a:r>
            <a:r>
              <a:rPr lang="lv-LV" sz="1800" b="1" dirty="0" smtClean="0"/>
              <a:t>ar vadītāja parakstu</a:t>
            </a:r>
            <a:r>
              <a:rPr lang="lv-LV" sz="1800" dirty="0" smtClean="0"/>
              <a:t>;</a:t>
            </a:r>
          </a:p>
          <a:p>
            <a:pPr lvl="0"/>
            <a:r>
              <a:rPr lang="lv-LV" sz="1800" dirty="0" smtClean="0"/>
              <a:t>Satura rādītājs;</a:t>
            </a:r>
          </a:p>
          <a:p>
            <a:pPr lvl="0"/>
            <a:r>
              <a:rPr lang="lv-LV" sz="1800" dirty="0" smtClean="0"/>
              <a:t>Prakses</a:t>
            </a:r>
            <a:r>
              <a:rPr lang="lv-LV" sz="1800" b="1" dirty="0" smtClean="0"/>
              <a:t> </a:t>
            </a:r>
            <a:r>
              <a:rPr lang="lv-LV" sz="1800" dirty="0" smtClean="0"/>
              <a:t>mērķis, uzdevumi, projekta aktualitāte un nepieciešamības pamatojums, pētījuma laika periods (Ievads);</a:t>
            </a:r>
          </a:p>
          <a:p>
            <a:pPr lvl="0"/>
            <a:r>
              <a:rPr lang="lv-LV" sz="1800" dirty="0" smtClean="0"/>
              <a:t>Prakses laikā iegūto atziņu, pieredzes raksturojums un novēroto problēmu risinājuma piedāvājums un prakses organizācijas raksturojums (skat. Punktus 1.1.-1.3), (1.nodaļa – Prakses raksturojums ORGANIZĀCIJĀ XX);</a:t>
            </a:r>
          </a:p>
          <a:p>
            <a:pPr lvl="0"/>
            <a:r>
              <a:rPr lang="lv-LV" sz="1800" dirty="0" smtClean="0"/>
              <a:t>Projekta apraksts (skat. punktus 2.1. – 2.9.) (2. nodaļa – PROJEKTA XX analīze);</a:t>
            </a:r>
          </a:p>
          <a:p>
            <a:pPr lvl="0"/>
            <a:r>
              <a:rPr lang="lv-LV" sz="1800" dirty="0" smtClean="0"/>
              <a:t>Izmantotās literatūras un avotu saraksts;</a:t>
            </a:r>
          </a:p>
          <a:p>
            <a:pPr lvl="0"/>
            <a:r>
              <a:rPr lang="lv-LV" sz="1800" dirty="0" smtClean="0"/>
              <a:t>Pielikumi.</a:t>
            </a:r>
          </a:p>
          <a:p>
            <a:pPr lvl="0"/>
            <a:r>
              <a:rPr lang="lv-LV" sz="1800" dirty="0" smtClean="0"/>
              <a:t>Prakses apjoms 20-25 lpp (bez pielikumiem)</a:t>
            </a:r>
          </a:p>
          <a:p>
            <a:pPr eaLnBrk="1">
              <a:buFont typeface="Arial" pitchFamily="34" charset="0"/>
              <a:buChar char="•"/>
              <a:defRPr/>
            </a:pPr>
            <a:endParaRPr lang="en-US" sz="1600" dirty="0" smtClean="0">
              <a:latin typeface="Arial" pitchFamily="34" charset="0"/>
              <a:cs typeface="Arial" pitchFamily="34" charset="0"/>
            </a:endParaRPr>
          </a:p>
          <a:p>
            <a:pPr eaLnBrk="1">
              <a:buFont typeface="Times New Roman" pitchFamily="16" charset="0"/>
              <a:buNone/>
              <a:defRPr/>
            </a:pPr>
            <a:endParaRPr lang="en-US" sz="16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148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 lIns="82945" tIns="41473" rIns="82945" bIns="41473"/>
          <a:lstStyle/>
          <a:p>
            <a:fld id="{BA67F045-AB65-4DD1-8E8B-F711F1A2E460}" type="slidenum">
              <a:rPr lang="en-US" smtClean="0"/>
              <a:pPr/>
              <a:t>5</a:t>
            </a:fld>
            <a:endParaRPr lang="en-US" smtClean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1"/>
          <p:cNvSpPr>
            <a:spLocks noGrp="1" noChangeArrowheads="1"/>
          </p:cNvSpPr>
          <p:nvPr>
            <p:ph type="title"/>
          </p:nvPr>
        </p:nvSpPr>
        <p:spPr>
          <a:xfrm>
            <a:off x="489600" y="509814"/>
            <a:ext cx="8228160" cy="1062832"/>
          </a:xfrm>
        </p:spPr>
        <p:txBody>
          <a:bodyPr lIns="82945" tIns="11429" rIns="82945" bIns="41473"/>
          <a:lstStyle/>
          <a:p>
            <a:pPr>
              <a:lnSpc>
                <a:spcPct val="95000"/>
              </a:lnSpc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lv-LV" sz="2500" dirty="0" smtClean="0">
                <a:latin typeface="Arial" pitchFamily="34" charset="0"/>
                <a:cs typeface="Arial" pitchFamily="34" charset="0"/>
              </a:rPr>
              <a:t>PIELIKUMI</a:t>
            </a:r>
            <a:endParaRPr lang="en-US" sz="25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171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587520" y="1731062"/>
            <a:ext cx="8032320" cy="4310373"/>
          </a:xfrm>
        </p:spPr>
        <p:txBody>
          <a:bodyPr lIns="82945" tIns="41473" rIns="82945" bIns="41473"/>
          <a:lstStyle/>
          <a:p>
            <a:pPr eaLnBrk="1">
              <a:buFont typeface="Arial" charset="0"/>
              <a:buChar char="•"/>
            </a:pPr>
            <a:r>
              <a:rPr lang="lv-LV" sz="25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Līgums par studiju praksi (viens eksemplārs)</a:t>
            </a:r>
            <a:endParaRPr lang="en-US" sz="25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eaLnBrk="1">
              <a:buFont typeface="Arial" charset="0"/>
              <a:buChar char="•"/>
            </a:pPr>
            <a:r>
              <a:rPr lang="lv-LV" sz="25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Praktikanta raksturojums un prakses novērtējums</a:t>
            </a:r>
            <a:endParaRPr lang="en-US" sz="25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eaLnBrk="1">
              <a:buFont typeface="Arial" charset="0"/>
              <a:buChar char="•"/>
            </a:pPr>
            <a:r>
              <a:rPr lang="lv-LV" sz="25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Pamatprakses</a:t>
            </a:r>
            <a:r>
              <a:rPr lang="lv-LV" sz="25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programma</a:t>
            </a:r>
          </a:p>
          <a:p>
            <a:pPr eaLnBrk="1">
              <a:buFont typeface="Arial" charset="0"/>
              <a:buChar char="•"/>
            </a:pPr>
            <a:r>
              <a:rPr lang="lv-LV" sz="25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Prakses vadītāja atsauksmes lapa</a:t>
            </a:r>
          </a:p>
          <a:p>
            <a:pPr eaLnBrk="1">
              <a:buFont typeface="Arial" charset="0"/>
              <a:buChar char="•"/>
            </a:pPr>
            <a:r>
              <a:rPr lang="lv-LV" sz="25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Darba devēju aptauja</a:t>
            </a:r>
            <a:endParaRPr lang="en-US" sz="25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eaLnBrk="1">
              <a:buFont typeface="Arial" charset="0"/>
              <a:buChar char="•"/>
            </a:pPr>
            <a:r>
              <a:rPr lang="lv-LV" sz="25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Citi materiāli, kas norādīti Prakses programmā</a:t>
            </a:r>
            <a:endParaRPr lang="en-US" sz="25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172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 lIns="82945" tIns="41473" rIns="82945" bIns="41473"/>
          <a:lstStyle/>
          <a:p>
            <a:fld id="{14677E96-4A58-4E68-A1CF-F19E78552300}" type="slidenum">
              <a:rPr lang="en-US" smtClean="0"/>
              <a:pPr/>
              <a:t>6</a:t>
            </a:fld>
            <a:endParaRPr lang="en-US" smtClean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1"/>
          <p:cNvSpPr>
            <a:spLocks noGrp="1" noChangeArrowheads="1"/>
          </p:cNvSpPr>
          <p:nvPr>
            <p:ph type="title"/>
          </p:nvPr>
        </p:nvSpPr>
        <p:spPr>
          <a:xfrm>
            <a:off x="489600" y="509814"/>
            <a:ext cx="8228160" cy="1062832"/>
          </a:xfrm>
        </p:spPr>
        <p:txBody>
          <a:bodyPr lIns="82945" tIns="11429" rIns="82945" bIns="41473"/>
          <a:lstStyle/>
          <a:p>
            <a:pPr>
              <a:lnSpc>
                <a:spcPct val="95000"/>
              </a:lnSpc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lv-LV" sz="2500" dirty="0" smtClean="0">
                <a:latin typeface="Arial" pitchFamily="34" charset="0"/>
                <a:cs typeface="Arial" pitchFamily="34" charset="0"/>
              </a:rPr>
              <a:t>PREZENTĀCIJA</a:t>
            </a:r>
            <a:endParaRPr lang="en-US" sz="25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195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587520" y="1731062"/>
            <a:ext cx="8032320" cy="4310373"/>
          </a:xfrm>
        </p:spPr>
        <p:txBody>
          <a:bodyPr lIns="82945" tIns="41473" rIns="82945" bIns="41473"/>
          <a:lstStyle/>
          <a:p>
            <a:pPr lvl="0"/>
            <a:r>
              <a:rPr lang="lv-LV" sz="2400" dirty="0" err="1" smtClean="0"/>
              <a:t>Titulslaids</a:t>
            </a:r>
            <a:endParaRPr lang="lv-LV" sz="2400" dirty="0" smtClean="0"/>
          </a:p>
          <a:p>
            <a:pPr lvl="0"/>
            <a:r>
              <a:rPr lang="lv-LV" sz="2400" dirty="0" smtClean="0"/>
              <a:t>Prakses uzņēmuma/vietas raksturojums</a:t>
            </a:r>
          </a:p>
          <a:p>
            <a:pPr lvl="0"/>
            <a:r>
              <a:rPr lang="lv-LV" sz="2400" dirty="0" smtClean="0"/>
              <a:t>Projekta aktualitāte</a:t>
            </a:r>
          </a:p>
          <a:p>
            <a:pPr lvl="0"/>
            <a:r>
              <a:rPr lang="lv-LV" sz="2400" dirty="0" smtClean="0"/>
              <a:t>Projekta būtības apraksts (koncepcija)</a:t>
            </a:r>
          </a:p>
          <a:p>
            <a:pPr lvl="0"/>
            <a:r>
              <a:rPr lang="lv-LV" sz="2400" dirty="0" smtClean="0"/>
              <a:t>SVID analīzes vai risku analīzes rezultāti</a:t>
            </a:r>
          </a:p>
          <a:p>
            <a:pPr lvl="0"/>
            <a:r>
              <a:rPr lang="lv-LV" sz="2400" dirty="0" smtClean="0"/>
              <a:t>Projekta struktūrplāns</a:t>
            </a:r>
          </a:p>
          <a:p>
            <a:pPr lvl="0"/>
            <a:r>
              <a:rPr lang="lv-LV" sz="2400" dirty="0" smtClean="0"/>
              <a:t>Projekta laika grafiks</a:t>
            </a:r>
          </a:p>
          <a:p>
            <a:pPr lvl="0"/>
            <a:r>
              <a:rPr lang="lv-LV" sz="2400" dirty="0" smtClean="0"/>
              <a:t>Projekta budžets</a:t>
            </a:r>
          </a:p>
          <a:p>
            <a:pPr lvl="0"/>
            <a:r>
              <a:rPr lang="lv-LV" sz="2400" dirty="0" smtClean="0"/>
              <a:t>Noslēguma slaids</a:t>
            </a:r>
            <a:endParaRPr lang="lv-LV" sz="2400" dirty="0"/>
          </a:p>
        </p:txBody>
      </p:sp>
      <p:sp>
        <p:nvSpPr>
          <p:cNvPr id="8196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 lIns="82945" tIns="41473" rIns="82945" bIns="41473"/>
          <a:lstStyle/>
          <a:p>
            <a:fld id="{91E27F06-4E03-4989-9DEC-C647C0213998}" type="slidenum">
              <a:rPr lang="en-US" smtClean="0"/>
              <a:pPr/>
              <a:t>7</a:t>
            </a:fld>
            <a:endParaRPr lang="en-US" smtClean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1"/>
          <p:cNvSpPr>
            <a:spLocks noGrp="1" noChangeArrowheads="1"/>
          </p:cNvSpPr>
          <p:nvPr>
            <p:ph type="title"/>
          </p:nvPr>
        </p:nvSpPr>
        <p:spPr>
          <a:xfrm>
            <a:off x="391681" y="2514504"/>
            <a:ext cx="8488800" cy="1697939"/>
          </a:xfrm>
        </p:spPr>
        <p:txBody>
          <a:bodyPr tIns="11429"/>
          <a:lstStyle/>
          <a:p>
            <a:pPr algn="ctr">
              <a:lnSpc>
                <a:spcPct val="95000"/>
              </a:lnSpc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</a:pPr>
            <a:r>
              <a:rPr lang="lv-LV" sz="2900" dirty="0" smtClean="0">
                <a:solidFill>
                  <a:srgbClr val="000080"/>
                </a:solidFill>
                <a:latin typeface="Arial" pitchFamily="34" charset="0"/>
                <a:cs typeface="Arial" pitchFamily="34" charset="0"/>
              </a:rPr>
              <a:t>PALDIES PAR UZMANĪBU!</a:t>
            </a:r>
            <a:endParaRPr lang="en-US" sz="2900" dirty="0" smtClean="0">
              <a:solidFill>
                <a:srgbClr val="00008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1"/>
          <p:cNvSpPr txBox="1">
            <a:spLocks noChangeArrowheads="1"/>
          </p:cNvSpPr>
          <p:nvPr/>
        </p:nvSpPr>
        <p:spPr bwMode="auto">
          <a:xfrm>
            <a:off x="619200" y="4789943"/>
            <a:ext cx="8228160" cy="134942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11429" rIns="0" bIns="0" anchor="ctr"/>
          <a:lstStyle/>
          <a:p>
            <a:pPr algn="ctr">
              <a:lnSpc>
                <a:spcPct val="95000"/>
              </a:lnSpc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  <a:defRPr/>
            </a:pPr>
            <a:r>
              <a:rPr lang="lv-LV" b="1" kern="0" dirty="0" smtClean="0">
                <a:latin typeface="Times-Bold" charset="0"/>
                <a:ea typeface="+mj-ea"/>
                <a:cs typeface="+mj-cs"/>
              </a:rPr>
              <a:t>MBA, </a:t>
            </a:r>
            <a:r>
              <a:rPr lang="lv-LV" b="1" kern="0" dirty="0" err="1" smtClean="0">
                <a:latin typeface="Times-Bold" charset="0"/>
                <a:ea typeface="+mj-ea"/>
                <a:cs typeface="+mj-cs"/>
              </a:rPr>
              <a:t>vieslektore</a:t>
            </a:r>
            <a:r>
              <a:rPr lang="lv-LV" b="1" kern="0" dirty="0" smtClean="0">
                <a:latin typeface="Times-Bold" charset="0"/>
                <a:ea typeface="+mj-ea"/>
                <a:cs typeface="+mj-cs"/>
              </a:rPr>
              <a:t> Jeļena Budanceva</a:t>
            </a:r>
          </a:p>
          <a:p>
            <a:pPr algn="ctr">
              <a:lnSpc>
                <a:spcPct val="95000"/>
              </a:lnSpc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  <a:defRPr/>
            </a:pPr>
            <a:r>
              <a:rPr lang="lv-LV" b="1" kern="0" dirty="0" smtClean="0">
                <a:latin typeface="Times-Bold" charset="0"/>
                <a:ea typeface="+mj-ea"/>
                <a:cs typeface="+mj-cs"/>
              </a:rPr>
              <a:t>Budanceva @</a:t>
            </a:r>
            <a:r>
              <a:rPr lang="lv-LV" b="1" kern="0" dirty="0" err="1" smtClean="0">
                <a:latin typeface="Times-Bold" charset="0"/>
                <a:ea typeface="+mj-ea"/>
                <a:cs typeface="+mj-cs"/>
              </a:rPr>
              <a:t>gmail.com</a:t>
            </a:r>
            <a:endParaRPr lang="lv-LV" b="1" kern="0" dirty="0">
              <a:latin typeface="Times-Bold" charset="0"/>
              <a:ea typeface="+mj-ea"/>
              <a:cs typeface="+mj-cs"/>
            </a:endParaRPr>
          </a:p>
          <a:p>
            <a:pPr algn="ctr">
              <a:lnSpc>
                <a:spcPct val="95000"/>
              </a:lnSpc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  <a:defRPr/>
            </a:pPr>
            <a:endParaRPr lang="lv-LV" b="1" kern="0" dirty="0">
              <a:latin typeface="Times-Bold" charset="0"/>
              <a:ea typeface="+mj-ea"/>
              <a:cs typeface="+mj-cs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EKA Custom">
      <a:dk1>
        <a:srgbClr val="505050"/>
      </a:dk1>
      <a:lt1>
        <a:sysClr val="window" lastClr="FFFFFF"/>
      </a:lt1>
      <a:dk2>
        <a:srgbClr val="464646"/>
      </a:dk2>
      <a:lt2>
        <a:srgbClr val="FFFFFF"/>
      </a:lt2>
      <a:accent1>
        <a:srgbClr val="66CC33"/>
      </a:accent1>
      <a:accent2>
        <a:srgbClr val="B4E3F6"/>
      </a:accent2>
      <a:accent3>
        <a:srgbClr val="6699CC"/>
      </a:accent3>
      <a:accent4>
        <a:srgbClr val="A9A9A9"/>
      </a:accent4>
      <a:accent5>
        <a:srgbClr val="53A62A"/>
      </a:accent5>
      <a:accent6>
        <a:srgbClr val="3D7BB9"/>
      </a:accent6>
      <a:hlink>
        <a:srgbClr val="1A9CD0"/>
      </a:hlink>
      <a:folHlink>
        <a:srgbClr val="BFBFBF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0</TotalTime>
  <Words>288</Words>
  <Application>Microsoft Office PowerPoint</Application>
  <PresentationFormat>On-screen Show (4:3)</PresentationFormat>
  <Paragraphs>62</Paragraphs>
  <Slides>8</Slides>
  <Notes>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Concourse</vt:lpstr>
      <vt:lpstr>  PAMATPRAKSE  Projektu vadība</vt:lpstr>
      <vt:lpstr>PRAKSES MĒRĶIS, TĒMA, VIETA</vt:lpstr>
      <vt:lpstr>PRAKSES UZDEVUMI</vt:lpstr>
      <vt:lpstr>NOFORMĒJUMS</vt:lpstr>
      <vt:lpstr>PRAKSES PĀRSKATA SATURS, APJOMS</vt:lpstr>
      <vt:lpstr>PIELIKUMI</vt:lpstr>
      <vt:lpstr>PREZENTĀCIJA</vt:lpstr>
      <vt:lpstr>PALDIES PAR UZMANĪBU!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2014-05-22T09:50:29Z</dcterms:created>
  <dcterms:modified xsi:type="dcterms:W3CDTF">2015-03-07T11:12:56Z</dcterms:modified>
</cp:coreProperties>
</file>